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9" r:id="rId8"/>
    <p:sldId id="261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B4FEBF0F-D711-76DA-8CCB-FF3B6BFD5C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805C5F0-052C-B260-44E2-2466EEF56BC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BEF1E-1D71-4AFA-84DF-0DEC4DCFDA77}" type="datetimeFigureOut">
              <a:rPr lang="pt-BR" smtClean="0"/>
              <a:t>28/02/2023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B299BA3-0E37-7EAE-050C-883BE3F41E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E265375-C300-F554-9A81-F5A093DE30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0A71C-D66D-488D-8D77-071CF6E3C0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82674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5CC419-10BD-4EA9-8DAB-FFB033E7BE43}" type="datetimeFigureOut">
              <a:rPr lang="pt-BR" smtClean="0"/>
              <a:t>28/02/2023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598F8-BE55-4845-8A67-92996F44CFF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81853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BB924-2BBA-24B5-5CB1-573AD808CA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EAE2BC-18F8-F597-77D3-7F94E8A1F3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91DFC7-8D19-54CB-0DFD-4DF694FA0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5ECED-286F-419F-8F7E-AA52103CEEE8}" type="datetime1">
              <a:rPr lang="pt-BR" smtClean="0"/>
              <a:t>28/02/2023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17343E-1336-344D-50E1-7E7D3DBC0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7FE8538-6F93-5DF5-6B27-14F5DEFF9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62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9974E-0826-16A2-1C6D-6C237B932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C604EB9-B555-F6BC-8C5F-85FD5B6EA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A21C86E-A525-E138-0A6C-2F75BC537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C3647-5234-4616-B30D-23A0E1AFF996}" type="datetime1">
              <a:rPr lang="pt-BR" smtClean="0"/>
              <a:t>28/02/2023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BAC3099-49FE-311A-62AA-959F2F036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4D1736-1A38-E641-F351-D2A513961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9713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0C32E8E-954D-EB0C-7BDF-DDA637B299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9140778-27DF-471D-70F7-9796F5E341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0E71EF4-53C0-1FD5-4103-EE5316A54C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C91A23-AAB3-4292-AA61-D58B149CA865}" type="datetime1">
              <a:rPr lang="pt-BR" smtClean="0"/>
              <a:t>28/02/2023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8909ADE-4D3D-F758-B0B4-DB668B68F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62807E2-F24B-4A68-F51C-015BBB8E7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1334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D219C3-81F2-802B-8748-930D2A12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630896-A976-1DBD-CC30-BD90B12FD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F3B841-229E-2BB2-9A12-3FE279433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8A090A-F5BC-4CAC-AC4A-ED168951E025}" type="datetime1">
              <a:rPr lang="pt-BR" smtClean="0"/>
              <a:t>28/02/2023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E5B2347-375F-D9AD-9474-0DB8F012A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09F47C-AB30-48EF-45CB-5A4E7F817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42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C8DA57-D0CB-C10A-F188-9ECF12870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FF79468-E2B1-827D-D7B9-AA800E31F8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66FFC8-7C8B-312F-AF8B-EEDDFCA3B6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D210E-773B-4466-AD8A-F7DBE9528B2A}" type="datetime1">
              <a:rPr lang="pt-BR" smtClean="0"/>
              <a:t>28/02/2023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7E06C61-E512-8BBC-4126-F4ACD9237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A4A875-6FFA-2B02-A95B-FE18A9B66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0488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2DF1F1-7C45-B963-645D-F3957F4CE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DE3CF7-9D90-3F28-9287-1D3ABE1CFC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A854A12-8513-9368-4240-CD316BB1DA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3D4FF4C-8C55-6366-6EC9-34968D641C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1F89C-F6A4-42FA-A307-784F7A19A5CD}" type="datetime1">
              <a:rPr lang="pt-BR" smtClean="0"/>
              <a:t>28/02/2023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ED18421-0A51-B28A-2462-304C39965F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C10BB82-BCDF-5DB7-199D-6F7B7E4F9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4004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1AAAEF-6430-39E8-5014-DE0ACFC2E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388851C-A0BD-2B21-9426-4742DFEAC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663D70C-B7B9-0593-523C-609845826D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E9928AD-F5F4-021A-BADD-7981519D9E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1FB1EE6-30CB-7E67-DCB1-CB3BD09C390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2600A08-F5F9-1267-173A-BA8AE28DF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259E2-BCDF-457D-B350-621698E615AC}" type="datetime1">
              <a:rPr lang="pt-BR" smtClean="0"/>
              <a:t>28/02/2023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0448FDB-1460-AB1A-6814-A9DD726DE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7E0175C-F9CD-9A9D-4C51-AED520F4A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5920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77153F-7BE0-04DD-7A4B-AC40B3E4A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C9E36DD-2FBA-8CDB-C88E-0D3F3755C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AFB20-DA19-4909-84F5-33B39779B084}" type="datetime1">
              <a:rPr lang="pt-BR" smtClean="0"/>
              <a:t>28/02/2023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D3B87A6-156F-9985-3F2D-BC26419F0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FDC85A0-52A9-ED8A-C691-AEAE2C7EF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2768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9CED3B6-6698-1B1E-0F02-839276410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B90BA-2956-44FF-8DC3-C0E28C8B3A38}" type="datetime1">
              <a:rPr lang="pt-BR" smtClean="0"/>
              <a:t>28/02/2023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EB9357D-E18E-954B-4E8F-33D2836CD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5F225C8-A094-8EDE-0F64-42D8F039A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0570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3283F4-DFDD-28FF-071C-565BDCFE0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54CBD97-3521-8E8E-A20F-C93B5D1660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7E1B640-4CAC-FF28-7922-CE12E7D224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59BC487-500A-E01E-0B80-B4069FD66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F51E9C-4ABE-4C03-8D96-D492BDF24784}" type="datetime1">
              <a:rPr lang="pt-BR" smtClean="0"/>
              <a:t>28/02/2023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7753406-AD87-F696-6819-A1B6C8DBD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7BA2804-BD7B-C87E-6316-F5B2A9718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6503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02CBE7-E29A-17FC-9242-0E91F8F04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D236AB2-382F-5706-804E-7A8BFDB846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40E18F6-0ABB-FE39-68FA-9674FC54D6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696AFBC-556B-93A7-014A-26535ABF0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9A49D-D08D-46B1-9DA6-7B522B744A02}" type="datetime1">
              <a:rPr lang="pt-BR" smtClean="0"/>
              <a:t>28/02/2023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9FA8ABC-0F5A-66C1-EFCC-2B0FBB6E8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8825B9F-1E38-A8E9-FEF4-8290584B6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7486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B9C5E44E-7625-0CD9-07B6-6BC47091D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B4975D-292E-D29E-3940-9477129DC5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5CC3C18-1A0D-C24B-1E30-22CB5B96FE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F6011B-2A1D-47D8-9E6A-F7F5687FF6EA}" type="datetime1">
              <a:rPr lang="pt-BR" smtClean="0"/>
              <a:t>28/02/2023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CE101C-FB05-282E-7D7B-1903A770A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E3AE1CD-F139-7559-2516-668AFF5C62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CA2567-35DB-441D-8EDC-A8CE93ED1C4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9083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cas-a-correa/sales_analysis_2019" TargetMode="External"/><Relationship Id="rId2" Type="http://schemas.openxmlformats.org/officeDocument/2006/relationships/hyperlink" Target="https://www.kaggle.com/datasets/knightbearr/sales-product-data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app.powerbi.com/groups/me/reports/390a1746-995d-4a04-87ec-944a2bcdacdd/?pbi_source=PowerPoin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app.powerbi.com/groups/me/reports/390a1746-995d-4a04-87ec-944a2bcdacdd/?pbi_source=PowerPoin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app.powerbi.com/groups/me/reports/390a1746-995d-4a04-87ec-944a2bcdacdd/?pbi_source=PowerPoint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app.powerbi.com/groups/me/reports/390a1746-995d-4a04-87ec-944a2bcdacdd/?pbi_source=PowerPoint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app.powerbi.com/groups/me/reports/390a1746-995d-4a04-87ec-944a2bcdacdd/?pbi_source=PowerPoin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25" descr="Vista panorâmica dos arranha-céus contra o sol">
            <a:extLst>
              <a:ext uri="{FF2B5EF4-FFF2-40B4-BE49-F238E27FC236}">
                <a16:creationId xmlns:a16="http://schemas.microsoft.com/office/drawing/2014/main" id="{250BC9C4-BEE7-C6C1-8BEF-88CA6E83EB8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56" b="78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Hexágono 4">
            <a:extLst>
              <a:ext uri="{FF2B5EF4-FFF2-40B4-BE49-F238E27FC236}">
                <a16:creationId xmlns:a16="http://schemas.microsoft.com/office/drawing/2014/main" id="{AB9FBBA0-D735-1F00-26F9-DD6F6C1FD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4">
              <a:lumMod val="40000"/>
              <a:lumOff val="60000"/>
              <a:alpha val="15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6" name="Título 6">
            <a:extLst>
              <a:ext uri="{FF2B5EF4-FFF2-40B4-BE49-F238E27FC236}">
                <a16:creationId xmlns:a16="http://schemas.microsoft.com/office/drawing/2014/main" id="{C4A0CB1B-FD49-DB8D-D332-35EBBE8FF79B}"/>
              </a:ext>
            </a:extLst>
          </p:cNvPr>
          <p:cNvSpPr txBox="1">
            <a:spLocks/>
          </p:cNvSpPr>
          <p:nvPr/>
        </p:nvSpPr>
        <p:spPr>
          <a:xfrm>
            <a:off x="4128379" y="3437555"/>
            <a:ext cx="3924935" cy="5617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800" b="1" noProof="1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Corbel" panose="020B0503020204020204" pitchFamily="34" charset="0"/>
              </a:rPr>
              <a:t>Análise Anual</a:t>
            </a:r>
          </a:p>
        </p:txBody>
      </p:sp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448F7565-501A-CD48-2E21-72B2E7D8D6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745" y="1211419"/>
            <a:ext cx="1918202" cy="1918202"/>
          </a:xfrm>
          <a:prstGeom prst="rect">
            <a:avLst/>
          </a:prstGeom>
        </p:spPr>
      </p:pic>
      <p:sp>
        <p:nvSpPr>
          <p:cNvPr id="10" name="Espaço Reservado para Texto 10">
            <a:extLst>
              <a:ext uri="{FF2B5EF4-FFF2-40B4-BE49-F238E27FC236}">
                <a16:creationId xmlns:a16="http://schemas.microsoft.com/office/drawing/2014/main" id="{6608B8AB-11B4-7FE8-46ED-FF145D6F8E5E}"/>
              </a:ext>
            </a:extLst>
          </p:cNvPr>
          <p:cNvSpPr txBox="1">
            <a:spLocks/>
          </p:cNvSpPr>
          <p:nvPr/>
        </p:nvSpPr>
        <p:spPr>
          <a:xfrm>
            <a:off x="-1193612" y="6040058"/>
            <a:ext cx="4776184" cy="1269684"/>
          </a:xfrm>
          <a:prstGeom prst="rect">
            <a:avLst/>
          </a:prstGeom>
          <a:ln>
            <a:noFill/>
          </a:ln>
        </p:spPr>
        <p:txBody>
          <a:bodyPr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pt-BR" sz="2000" noProof="1">
                <a:solidFill>
                  <a:schemeClr val="bg1"/>
                </a:solidFill>
                <a:latin typeface="+mj-lt"/>
              </a:rPr>
              <a:t>28 de fevereiro de 2023</a:t>
            </a:r>
          </a:p>
          <a:p>
            <a:pPr marL="0" indent="0" algn="r">
              <a:buNone/>
            </a:pPr>
            <a:r>
              <a:rPr lang="pt-BR" sz="2000" noProof="1">
                <a:solidFill>
                  <a:schemeClr val="bg1"/>
                </a:solidFill>
                <a:latin typeface="+mj-lt"/>
              </a:rPr>
              <a:t>Lucas Abreu Corrêa</a:t>
            </a:r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9B8B69A3-F318-2344-DF80-3CF3A2ED3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2" name="Hexágono 11">
            <a:extLst>
              <a:ext uri="{FF2B5EF4-FFF2-40B4-BE49-F238E27FC236}">
                <a16:creationId xmlns:a16="http://schemas.microsoft.com/office/drawing/2014/main" id="{54235B05-DA6B-4599-E19F-758DBE208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3" name="Hexágono 12">
            <a:extLst>
              <a:ext uri="{FF2B5EF4-FFF2-40B4-BE49-F238E27FC236}">
                <a16:creationId xmlns:a16="http://schemas.microsoft.com/office/drawing/2014/main" id="{26B4B118-7E8F-55F5-8586-E6CDCBDC8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4" name="Hexágono 13">
            <a:extLst>
              <a:ext uri="{FF2B5EF4-FFF2-40B4-BE49-F238E27FC236}">
                <a16:creationId xmlns:a16="http://schemas.microsoft.com/office/drawing/2014/main" id="{617617F0-B4C3-C4C3-24E9-6635EF330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3332204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7E48E23-50B3-2127-119E-E02EA9757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10</a:t>
            </a:fld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5E321402-B995-0E03-1450-036A27B98348}"/>
              </a:ext>
            </a:extLst>
          </p:cNvPr>
          <p:cNvSpPr/>
          <p:nvPr/>
        </p:nvSpPr>
        <p:spPr>
          <a:xfrm>
            <a:off x="7728284" y="136525"/>
            <a:ext cx="4235116" cy="3962400"/>
          </a:xfrm>
          <a:prstGeom prst="ellipse">
            <a:avLst/>
          </a:prstGeom>
          <a:blipFill dpi="0" rotWithShape="1">
            <a:blip r:embed="rId2"/>
            <a:srcRect/>
            <a:stretch>
              <a:fillRect l="-20000" r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283A62AC-EA44-4ACB-5FB5-1C7D5C62EA3D}"/>
              </a:ext>
            </a:extLst>
          </p:cNvPr>
          <p:cNvSpPr/>
          <p:nvPr/>
        </p:nvSpPr>
        <p:spPr>
          <a:xfrm>
            <a:off x="7026442" y="4098925"/>
            <a:ext cx="2358190" cy="2439987"/>
          </a:xfrm>
          <a:prstGeom prst="ellipse">
            <a:avLst/>
          </a:prstGeom>
          <a:blipFill>
            <a:blip r:embed="rId3"/>
            <a:stretch>
              <a:fillRect l="-20000" r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09AFC1A4-B55A-6BE1-E2B6-ACA8CA48FC13}"/>
              </a:ext>
            </a:extLst>
          </p:cNvPr>
          <p:cNvSpPr/>
          <p:nvPr/>
        </p:nvSpPr>
        <p:spPr>
          <a:xfrm>
            <a:off x="6609347" y="417095"/>
            <a:ext cx="417095" cy="38501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8C4EFDA-41A0-B255-D18D-16233F9B7F96}"/>
              </a:ext>
            </a:extLst>
          </p:cNvPr>
          <p:cNvSpPr/>
          <p:nvPr/>
        </p:nvSpPr>
        <p:spPr>
          <a:xfrm>
            <a:off x="10764253" y="4650122"/>
            <a:ext cx="798095" cy="820236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C1CA3C7C-C9CF-3307-0D95-346451AC09BE}"/>
              </a:ext>
            </a:extLst>
          </p:cNvPr>
          <p:cNvSpPr/>
          <p:nvPr/>
        </p:nvSpPr>
        <p:spPr>
          <a:xfrm>
            <a:off x="10651958" y="5548228"/>
            <a:ext cx="449179" cy="473327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ítulo 8">
            <a:extLst>
              <a:ext uri="{FF2B5EF4-FFF2-40B4-BE49-F238E27FC236}">
                <a16:creationId xmlns:a16="http://schemas.microsoft.com/office/drawing/2014/main" id="{883909F6-4361-531A-D887-D2816C1C0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37038"/>
            <a:ext cx="4275138" cy="830997"/>
          </a:xfrm>
        </p:spPr>
        <p:txBody>
          <a:bodyPr rtlCol="0">
            <a:normAutofit/>
          </a:bodyPr>
          <a:lstStyle/>
          <a:p>
            <a:pPr rtl="0"/>
            <a:r>
              <a:rPr lang="pt-BR" sz="4800" b="1" spc="300" noProof="1">
                <a:latin typeface="+mn-lt"/>
              </a:rPr>
              <a:t>Conclusão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91B15DEA-8C0A-7C6A-4683-C4602C0CA844}"/>
              </a:ext>
            </a:extLst>
          </p:cNvPr>
          <p:cNvSpPr txBox="1">
            <a:spLocks/>
          </p:cNvSpPr>
          <p:nvPr/>
        </p:nvSpPr>
        <p:spPr>
          <a:xfrm>
            <a:off x="660399" y="2044700"/>
            <a:ext cx="5948947" cy="3560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400" noProof="1">
                <a:solidFill>
                  <a:schemeClr val="tx1"/>
                </a:solidFill>
              </a:rPr>
              <a:t>Necessidade de aprimorar os métodos de coleta de dados;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400" noProof="1">
                <a:solidFill>
                  <a:schemeClr val="tx1"/>
                </a:solidFill>
              </a:rPr>
              <a:t>Verificar se o atual quadro de recursos (Humanos e materiais) estão atendendo as necessidades dos períodos de pico (Final do ano e Horários de Almoço/Final do Dia);</a:t>
            </a:r>
          </a:p>
        </p:txBody>
      </p:sp>
    </p:spTree>
    <p:extLst>
      <p:ext uri="{BB962C8B-B14F-4D97-AF65-F5344CB8AC3E}">
        <p14:creationId xmlns:p14="http://schemas.microsoft.com/office/powerpoint/2010/main" val="235816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7E48E23-50B3-2127-119E-E02EA9757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11</a:t>
            </a:fld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5E321402-B995-0E03-1450-036A27B98348}"/>
              </a:ext>
            </a:extLst>
          </p:cNvPr>
          <p:cNvSpPr/>
          <p:nvPr/>
        </p:nvSpPr>
        <p:spPr>
          <a:xfrm>
            <a:off x="7728284" y="136525"/>
            <a:ext cx="4235116" cy="3962400"/>
          </a:xfrm>
          <a:prstGeom prst="ellipse">
            <a:avLst/>
          </a:prstGeom>
          <a:blipFill dpi="0" rotWithShape="1">
            <a:blip r:embed="rId2"/>
            <a:srcRect/>
            <a:stretch>
              <a:fillRect l="-20000" r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283A62AC-EA44-4ACB-5FB5-1C7D5C62EA3D}"/>
              </a:ext>
            </a:extLst>
          </p:cNvPr>
          <p:cNvSpPr/>
          <p:nvPr/>
        </p:nvSpPr>
        <p:spPr>
          <a:xfrm>
            <a:off x="7026442" y="4098925"/>
            <a:ext cx="2358190" cy="2439987"/>
          </a:xfrm>
          <a:prstGeom prst="ellipse">
            <a:avLst/>
          </a:prstGeom>
          <a:blipFill>
            <a:blip r:embed="rId3"/>
            <a:stretch>
              <a:fillRect l="-20000" r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09AFC1A4-B55A-6BE1-E2B6-ACA8CA48FC13}"/>
              </a:ext>
            </a:extLst>
          </p:cNvPr>
          <p:cNvSpPr/>
          <p:nvPr/>
        </p:nvSpPr>
        <p:spPr>
          <a:xfrm>
            <a:off x="6609347" y="417095"/>
            <a:ext cx="417095" cy="38501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8C4EFDA-41A0-B255-D18D-16233F9B7F96}"/>
              </a:ext>
            </a:extLst>
          </p:cNvPr>
          <p:cNvSpPr/>
          <p:nvPr/>
        </p:nvSpPr>
        <p:spPr>
          <a:xfrm>
            <a:off x="10764253" y="4650122"/>
            <a:ext cx="798095" cy="820236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C1CA3C7C-C9CF-3307-0D95-346451AC09BE}"/>
              </a:ext>
            </a:extLst>
          </p:cNvPr>
          <p:cNvSpPr/>
          <p:nvPr/>
        </p:nvSpPr>
        <p:spPr>
          <a:xfrm>
            <a:off x="10651958" y="5548228"/>
            <a:ext cx="449179" cy="473327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ítulo 8">
            <a:extLst>
              <a:ext uri="{FF2B5EF4-FFF2-40B4-BE49-F238E27FC236}">
                <a16:creationId xmlns:a16="http://schemas.microsoft.com/office/drawing/2014/main" id="{883909F6-4361-531A-D887-D2816C1C0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37038"/>
            <a:ext cx="4275138" cy="830997"/>
          </a:xfrm>
        </p:spPr>
        <p:txBody>
          <a:bodyPr rtlCol="0">
            <a:normAutofit/>
          </a:bodyPr>
          <a:lstStyle/>
          <a:p>
            <a:pPr rtl="0"/>
            <a:r>
              <a:rPr lang="pt-BR" sz="4800" b="1" spc="300" noProof="1">
                <a:latin typeface="+mn-lt"/>
              </a:rPr>
              <a:t>Conclusão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91B15DEA-8C0A-7C6A-4683-C4602C0CA844}"/>
              </a:ext>
            </a:extLst>
          </p:cNvPr>
          <p:cNvSpPr txBox="1">
            <a:spLocks/>
          </p:cNvSpPr>
          <p:nvPr/>
        </p:nvSpPr>
        <p:spPr>
          <a:xfrm>
            <a:off x="660399" y="2044700"/>
            <a:ext cx="5948947" cy="3560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400" noProof="1">
                <a:solidFill>
                  <a:schemeClr val="tx1"/>
                </a:solidFill>
              </a:rPr>
              <a:t>Necessidade de analisar a possibilidade de relacionamento mais próximo com fornecedores dos produtos mais importantes;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400" noProof="1">
                <a:solidFill>
                  <a:schemeClr val="tx1"/>
                </a:solidFill>
              </a:rPr>
              <a:t>Vendas podem ser divididas em três regiões: Costa Oeste, Costa Leste e Sul, permitindo o planejamento logístico de entregas e a localização de centros de distribuição.</a:t>
            </a:r>
          </a:p>
        </p:txBody>
      </p:sp>
    </p:spTree>
    <p:extLst>
      <p:ext uri="{BB962C8B-B14F-4D97-AF65-F5344CB8AC3E}">
        <p14:creationId xmlns:p14="http://schemas.microsoft.com/office/powerpoint/2010/main" val="1651618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Vista aérea da cidade">
            <a:extLst>
              <a:ext uri="{FF2B5EF4-FFF2-40B4-BE49-F238E27FC236}">
                <a16:creationId xmlns:a16="http://schemas.microsoft.com/office/drawing/2014/main" id="{7CE8A8D6-28B9-BFBE-6BFF-4AF1D5411E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" y="0"/>
            <a:ext cx="12189889" cy="6858000"/>
          </a:xfrm>
          <a:prstGeom prst="rect">
            <a:avLst/>
          </a:prstGeom>
        </p:spPr>
      </p:pic>
      <p:sp>
        <p:nvSpPr>
          <p:cNvPr id="5" name="Hexágono 4">
            <a:extLst>
              <a:ext uri="{FF2B5EF4-FFF2-40B4-BE49-F238E27FC236}">
                <a16:creationId xmlns:a16="http://schemas.microsoft.com/office/drawing/2014/main" id="{AB9FBBA0-D735-1F00-26F9-DD6F6C1FD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5212" y="167640"/>
            <a:ext cx="4209758" cy="3729476"/>
          </a:xfrm>
          <a:prstGeom prst="hexagon">
            <a:avLst/>
          </a:prstGeom>
          <a:blipFill dpi="0" rotWithShape="1">
            <a:blip r:embed="rId3"/>
            <a:srcRect/>
            <a:stretch>
              <a:fillRect l="-1000" r="-10000" b="-17000"/>
            </a:stretch>
          </a:blip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9B8B69A3-F318-2344-DF80-3CF3A2ED3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999C75B-AF1F-CAA9-1EFB-DD9831210E4B}"/>
              </a:ext>
            </a:extLst>
          </p:cNvPr>
          <p:cNvSpPr txBox="1"/>
          <p:nvPr/>
        </p:nvSpPr>
        <p:spPr>
          <a:xfrm>
            <a:off x="5516880" y="396240"/>
            <a:ext cx="626364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/>
              <a:t>Lucas Abreu Corrêa</a:t>
            </a:r>
          </a:p>
          <a:p>
            <a:r>
              <a:rPr lang="pt-BR" sz="2000" dirty="0"/>
              <a:t>Business </a:t>
            </a:r>
            <a:r>
              <a:rPr lang="pt-BR" sz="2000" dirty="0" err="1"/>
              <a:t>Intelligence</a:t>
            </a:r>
            <a:endParaRPr lang="pt-BR" sz="2000" dirty="0"/>
          </a:p>
        </p:txBody>
      </p:sp>
      <p:pic>
        <p:nvPicPr>
          <p:cNvPr id="9" name="Imagem 8" descr="Logotipo, Ícone&#10;&#10;Descrição gerada automaticamente">
            <a:extLst>
              <a:ext uri="{FF2B5EF4-FFF2-40B4-BE49-F238E27FC236}">
                <a16:creationId xmlns:a16="http://schemas.microsoft.com/office/drawing/2014/main" id="{E315CCFD-99F5-5E36-291C-239F4535EF4B}"/>
              </a:ext>
            </a:extLst>
          </p:cNvPr>
          <p:cNvPicPr>
            <a:picLocks noChangeAspect="1"/>
          </p:cNvPicPr>
          <p:nvPr/>
        </p:nvPicPr>
        <p:blipFill>
          <a:blip r:embed="rId4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208" y="1931253"/>
            <a:ext cx="501792" cy="426721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44601C4F-22E1-636B-0539-8DFFB2DB3377}"/>
              </a:ext>
            </a:extLst>
          </p:cNvPr>
          <p:cNvSpPr txBox="1"/>
          <p:nvPr/>
        </p:nvSpPr>
        <p:spPr>
          <a:xfrm>
            <a:off x="6052184" y="1959947"/>
            <a:ext cx="4495800" cy="369332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https://www.linkedin.com/in/lucas-a-correa/</a:t>
            </a:r>
          </a:p>
        </p:txBody>
      </p:sp>
      <p:pic>
        <p:nvPicPr>
          <p:cNvPr id="18" name="Imagem 17" descr="Ícone&#10;&#10;Descrição gerada automaticamente">
            <a:extLst>
              <a:ext uri="{FF2B5EF4-FFF2-40B4-BE49-F238E27FC236}">
                <a16:creationId xmlns:a16="http://schemas.microsoft.com/office/drawing/2014/main" id="{40B53106-0E89-667A-C855-7B2413F8EB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307" y="2500969"/>
            <a:ext cx="563877" cy="563877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4898CCC2-5EFE-7AC4-4975-D0372233F01A}"/>
              </a:ext>
            </a:extLst>
          </p:cNvPr>
          <p:cNvSpPr txBox="1"/>
          <p:nvPr/>
        </p:nvSpPr>
        <p:spPr>
          <a:xfrm>
            <a:off x="6095999" y="2598241"/>
            <a:ext cx="2926081" cy="369332"/>
          </a:xfrm>
          <a:prstGeom prst="rect">
            <a:avLst/>
          </a:prstGeom>
          <a:solidFill>
            <a:schemeClr val="tx1">
              <a:lumMod val="95000"/>
              <a:lumOff val="5000"/>
              <a:alpha val="64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lucas.a.correa@outlook.com</a:t>
            </a:r>
          </a:p>
        </p:txBody>
      </p:sp>
    </p:spTree>
    <p:extLst>
      <p:ext uri="{BB962C8B-B14F-4D97-AF65-F5344CB8AC3E}">
        <p14:creationId xmlns:p14="http://schemas.microsoft.com/office/powerpoint/2010/main" val="41818800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7E48E23-50B3-2127-119E-E02EA9757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13</a:t>
            </a:fld>
            <a:endParaRPr lang="pt-BR"/>
          </a:p>
        </p:txBody>
      </p:sp>
      <p:sp>
        <p:nvSpPr>
          <p:cNvPr id="11" name="Título 8">
            <a:extLst>
              <a:ext uri="{FF2B5EF4-FFF2-40B4-BE49-F238E27FC236}">
                <a16:creationId xmlns:a16="http://schemas.microsoft.com/office/drawing/2014/main" id="{883909F6-4361-531A-D887-D2816C1C0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8431" y="421540"/>
            <a:ext cx="4275138" cy="830997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4800" b="1" spc="300" noProof="1">
                <a:latin typeface="+mn-lt"/>
              </a:rPr>
              <a:t>Anexo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91B15DEA-8C0A-7C6A-4683-C4602C0CA844}"/>
              </a:ext>
            </a:extLst>
          </p:cNvPr>
          <p:cNvSpPr txBox="1">
            <a:spLocks/>
          </p:cNvSpPr>
          <p:nvPr/>
        </p:nvSpPr>
        <p:spPr>
          <a:xfrm>
            <a:off x="693420" y="1252537"/>
            <a:ext cx="10805160" cy="114564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ctr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400" noProof="1">
                <a:solidFill>
                  <a:schemeClr val="tx1"/>
                </a:solidFill>
              </a:rPr>
              <a:t>Fonte dos dados: </a:t>
            </a:r>
            <a:r>
              <a:rPr lang="pt-BR" sz="2400" noProof="1">
                <a:solidFill>
                  <a:schemeClr val="tx1"/>
                </a:solidFill>
                <a:hlinkClick r:id="rId2"/>
              </a:rPr>
              <a:t>Kaggle</a:t>
            </a:r>
            <a:endParaRPr lang="pt-BR" sz="2400" noProof="1">
              <a:solidFill>
                <a:schemeClr val="tx1"/>
              </a:solidFill>
            </a:endParaRPr>
          </a:p>
          <a:p>
            <a:pPr marL="171450" indent="-171450" algn="ctr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400" noProof="1">
                <a:solidFill>
                  <a:schemeClr val="tx1"/>
                </a:solidFill>
              </a:rPr>
              <a:t>Repositório com Script de ETA e análise detalhada: </a:t>
            </a:r>
            <a:r>
              <a:rPr lang="pt-BR" sz="2400" noProof="1">
                <a:solidFill>
                  <a:schemeClr val="tx1"/>
                </a:solidFill>
                <a:hlinkClick r:id="rId3"/>
              </a:rPr>
              <a:t>Github</a:t>
            </a:r>
            <a:endParaRPr lang="pt-BR" sz="2400" noProof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065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2BA2DD5-F331-0D30-08BF-F8D692DCD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2</a:t>
            </a:fld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7076A60A-616E-7E63-A567-186AB24570EA}"/>
              </a:ext>
            </a:extLst>
          </p:cNvPr>
          <p:cNvSpPr/>
          <p:nvPr/>
        </p:nvSpPr>
        <p:spPr>
          <a:xfrm>
            <a:off x="7728284" y="136525"/>
            <a:ext cx="4235116" cy="3962400"/>
          </a:xfrm>
          <a:prstGeom prst="ellipse">
            <a:avLst/>
          </a:prstGeom>
          <a:blipFill dpi="0" rotWithShape="1">
            <a:blip r:embed="rId2"/>
            <a:srcRect/>
            <a:stretch>
              <a:fillRect l="-20000" r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76948779-80A8-A9B2-2F91-C4E0BDDC3C3B}"/>
              </a:ext>
            </a:extLst>
          </p:cNvPr>
          <p:cNvSpPr/>
          <p:nvPr/>
        </p:nvSpPr>
        <p:spPr>
          <a:xfrm>
            <a:off x="7026442" y="4098925"/>
            <a:ext cx="2358190" cy="2439987"/>
          </a:xfrm>
          <a:prstGeom prst="ellipse">
            <a:avLst/>
          </a:prstGeom>
          <a:blipFill>
            <a:blip r:embed="rId3"/>
            <a:stretch>
              <a:fillRect l="-20000" r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AE2A057-5D47-FA27-FE43-69775EF643DF}"/>
              </a:ext>
            </a:extLst>
          </p:cNvPr>
          <p:cNvSpPr/>
          <p:nvPr/>
        </p:nvSpPr>
        <p:spPr>
          <a:xfrm>
            <a:off x="6609347" y="417095"/>
            <a:ext cx="417095" cy="38501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E025FE16-D037-1CE4-5148-95E236BC7BBF}"/>
              </a:ext>
            </a:extLst>
          </p:cNvPr>
          <p:cNvSpPr/>
          <p:nvPr/>
        </p:nvSpPr>
        <p:spPr>
          <a:xfrm>
            <a:off x="10764253" y="4650122"/>
            <a:ext cx="798095" cy="820236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06F61CC0-8046-5292-F836-2877B4C3266C}"/>
              </a:ext>
            </a:extLst>
          </p:cNvPr>
          <p:cNvSpPr/>
          <p:nvPr/>
        </p:nvSpPr>
        <p:spPr>
          <a:xfrm>
            <a:off x="10651958" y="5548228"/>
            <a:ext cx="449179" cy="473327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Título 8">
            <a:extLst>
              <a:ext uri="{FF2B5EF4-FFF2-40B4-BE49-F238E27FC236}">
                <a16:creationId xmlns:a16="http://schemas.microsoft.com/office/drawing/2014/main" id="{02228751-8393-8C00-D6ED-16582F808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37038"/>
            <a:ext cx="4275138" cy="830997"/>
          </a:xfrm>
        </p:spPr>
        <p:txBody>
          <a:bodyPr rtlCol="0">
            <a:normAutofit/>
          </a:bodyPr>
          <a:lstStyle/>
          <a:p>
            <a:pPr rtl="0"/>
            <a:r>
              <a:rPr lang="pt-BR" sz="4800" b="1" spc="300" noProof="1">
                <a:latin typeface="+mn-lt"/>
              </a:rPr>
              <a:t>Sumário</a:t>
            </a:r>
          </a:p>
        </p:txBody>
      </p:sp>
      <p:sp>
        <p:nvSpPr>
          <p:cNvPr id="15" name="Espaço Reservado para Texto 6">
            <a:extLst>
              <a:ext uri="{FF2B5EF4-FFF2-40B4-BE49-F238E27FC236}">
                <a16:creationId xmlns:a16="http://schemas.microsoft.com/office/drawing/2014/main" id="{5ABCDCB8-EB25-D682-7E17-B5445F93F767}"/>
              </a:ext>
            </a:extLst>
          </p:cNvPr>
          <p:cNvSpPr txBox="1">
            <a:spLocks/>
          </p:cNvSpPr>
          <p:nvPr/>
        </p:nvSpPr>
        <p:spPr>
          <a:xfrm>
            <a:off x="660400" y="2044700"/>
            <a:ext cx="4275138" cy="3560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800" noProof="1">
                <a:solidFill>
                  <a:schemeClr val="tx1"/>
                </a:solidFill>
              </a:rPr>
              <a:t>Introdução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800" noProof="1">
                <a:solidFill>
                  <a:schemeClr val="tx1"/>
                </a:solidFill>
              </a:rPr>
              <a:t>Resultados do ano passado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800" noProof="1">
                <a:solidFill>
                  <a:schemeClr val="tx1"/>
                </a:solidFill>
              </a:rPr>
              <a:t>Produtos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800" noProof="1">
                <a:solidFill>
                  <a:schemeClr val="tx1"/>
                </a:solidFill>
              </a:rPr>
              <a:t>Locais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800" noProof="1">
                <a:solidFill>
                  <a:schemeClr val="tx1"/>
                </a:solidFill>
              </a:rPr>
              <a:t>Horários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800" noProof="1">
                <a:solidFill>
                  <a:schemeClr val="tx1"/>
                </a:solidFill>
              </a:rPr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3541661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7E48E23-50B3-2127-119E-E02EA9757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3</a:t>
            </a:fld>
            <a:endParaRPr lang="pt-BR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5E321402-B995-0E03-1450-036A27B98348}"/>
              </a:ext>
            </a:extLst>
          </p:cNvPr>
          <p:cNvSpPr/>
          <p:nvPr/>
        </p:nvSpPr>
        <p:spPr>
          <a:xfrm>
            <a:off x="7728284" y="136525"/>
            <a:ext cx="4235116" cy="3962400"/>
          </a:xfrm>
          <a:prstGeom prst="ellipse">
            <a:avLst/>
          </a:prstGeom>
          <a:blipFill dpi="0" rotWithShape="1">
            <a:blip r:embed="rId2"/>
            <a:srcRect/>
            <a:stretch>
              <a:fillRect l="-20000" r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283A62AC-EA44-4ACB-5FB5-1C7D5C62EA3D}"/>
              </a:ext>
            </a:extLst>
          </p:cNvPr>
          <p:cNvSpPr/>
          <p:nvPr/>
        </p:nvSpPr>
        <p:spPr>
          <a:xfrm>
            <a:off x="7026442" y="4098925"/>
            <a:ext cx="2358190" cy="2439987"/>
          </a:xfrm>
          <a:prstGeom prst="ellipse">
            <a:avLst/>
          </a:prstGeom>
          <a:blipFill>
            <a:blip r:embed="rId3"/>
            <a:stretch>
              <a:fillRect l="-20000" r="-20000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09AFC1A4-B55A-6BE1-E2B6-ACA8CA48FC13}"/>
              </a:ext>
            </a:extLst>
          </p:cNvPr>
          <p:cNvSpPr/>
          <p:nvPr/>
        </p:nvSpPr>
        <p:spPr>
          <a:xfrm>
            <a:off x="6609347" y="417095"/>
            <a:ext cx="417095" cy="38501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B8C4EFDA-41A0-B255-D18D-16233F9B7F96}"/>
              </a:ext>
            </a:extLst>
          </p:cNvPr>
          <p:cNvSpPr/>
          <p:nvPr/>
        </p:nvSpPr>
        <p:spPr>
          <a:xfrm>
            <a:off x="10764253" y="4650122"/>
            <a:ext cx="798095" cy="820236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C1CA3C7C-C9CF-3307-0D95-346451AC09BE}"/>
              </a:ext>
            </a:extLst>
          </p:cNvPr>
          <p:cNvSpPr/>
          <p:nvPr/>
        </p:nvSpPr>
        <p:spPr>
          <a:xfrm>
            <a:off x="10651958" y="5548228"/>
            <a:ext cx="449179" cy="473327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ítulo 8">
            <a:extLst>
              <a:ext uri="{FF2B5EF4-FFF2-40B4-BE49-F238E27FC236}">
                <a16:creationId xmlns:a16="http://schemas.microsoft.com/office/drawing/2014/main" id="{883909F6-4361-531A-D887-D2816C1C0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00" y="837038"/>
            <a:ext cx="4275138" cy="830997"/>
          </a:xfrm>
        </p:spPr>
        <p:txBody>
          <a:bodyPr rtlCol="0">
            <a:normAutofit/>
          </a:bodyPr>
          <a:lstStyle/>
          <a:p>
            <a:pPr rtl="0"/>
            <a:r>
              <a:rPr lang="pt-BR" sz="4800" b="1" spc="300" noProof="1">
                <a:latin typeface="+mn-lt"/>
              </a:rPr>
              <a:t>Introdução</a:t>
            </a:r>
          </a:p>
        </p:txBody>
      </p:sp>
      <p:sp>
        <p:nvSpPr>
          <p:cNvPr id="12" name="Espaço Reservado para Texto 6">
            <a:extLst>
              <a:ext uri="{FF2B5EF4-FFF2-40B4-BE49-F238E27FC236}">
                <a16:creationId xmlns:a16="http://schemas.microsoft.com/office/drawing/2014/main" id="{91B15DEA-8C0A-7C6A-4683-C4602C0CA844}"/>
              </a:ext>
            </a:extLst>
          </p:cNvPr>
          <p:cNvSpPr txBox="1">
            <a:spLocks/>
          </p:cNvSpPr>
          <p:nvPr/>
        </p:nvSpPr>
        <p:spPr>
          <a:xfrm>
            <a:off x="660399" y="2044700"/>
            <a:ext cx="5948947" cy="3560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400" noProof="1">
                <a:solidFill>
                  <a:schemeClr val="tx1"/>
                </a:solidFill>
              </a:rPr>
              <a:t>Dados referentes ao ano de 2019;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400" noProof="1">
                <a:solidFill>
                  <a:schemeClr val="tx1"/>
                </a:solidFill>
              </a:rPr>
              <a:t>0,48% dos dados analisados com algum problema (valores nulos ou repetições);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400" noProof="1">
                <a:solidFill>
                  <a:schemeClr val="tx1"/>
                </a:solidFill>
              </a:rPr>
              <a:t>Baixa porcentagem de problemas e consistentes ao longo do ano apontam um problema sistemático ou de conversão.</a:t>
            </a:r>
          </a:p>
        </p:txBody>
      </p:sp>
    </p:spTree>
    <p:extLst>
      <p:ext uri="{BB962C8B-B14F-4D97-AF65-F5344CB8AC3E}">
        <p14:creationId xmlns:p14="http://schemas.microsoft.com/office/powerpoint/2010/main" val="1422670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Pessoa fazendo apresentação à equipe">
            <a:extLst>
              <a:ext uri="{FF2B5EF4-FFF2-40B4-BE49-F238E27FC236}">
                <a16:creationId xmlns:a16="http://schemas.microsoft.com/office/drawing/2014/main" id="{B8860F01-C26D-53F0-DD24-11C48F7275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01906" cy="8132618"/>
          </a:xfrm>
          <a:prstGeom prst="rect">
            <a:avLst/>
          </a:prstGeom>
        </p:spPr>
      </p:pic>
      <p:sp>
        <p:nvSpPr>
          <p:cNvPr id="5" name="Hexágono 4">
            <a:extLst>
              <a:ext uri="{FF2B5EF4-FFF2-40B4-BE49-F238E27FC236}">
                <a16:creationId xmlns:a16="http://schemas.microsoft.com/office/drawing/2014/main" id="{AB9FBBA0-D735-1F00-26F9-DD6F6C1FD8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166402" y="903484"/>
            <a:ext cx="5859196" cy="5051033"/>
          </a:xfrm>
          <a:prstGeom prst="hexagon">
            <a:avLst/>
          </a:prstGeom>
          <a:solidFill>
            <a:schemeClr val="accent4">
              <a:lumMod val="40000"/>
              <a:lumOff val="60000"/>
              <a:alpha val="15000"/>
            </a:schemeClr>
          </a:solidFill>
          <a:ln w="603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6" name="Título 6">
            <a:extLst>
              <a:ext uri="{FF2B5EF4-FFF2-40B4-BE49-F238E27FC236}">
                <a16:creationId xmlns:a16="http://schemas.microsoft.com/office/drawing/2014/main" id="{C4A0CB1B-FD49-DB8D-D332-35EBBE8FF79B}"/>
              </a:ext>
            </a:extLst>
          </p:cNvPr>
          <p:cNvSpPr txBox="1">
            <a:spLocks/>
          </p:cNvSpPr>
          <p:nvPr/>
        </p:nvSpPr>
        <p:spPr>
          <a:xfrm>
            <a:off x="4128379" y="3437555"/>
            <a:ext cx="3924935" cy="56173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4800" b="1" noProof="1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bg1">
                    <a:lumMod val="95000"/>
                  </a:schemeClr>
                </a:solidFill>
                <a:latin typeface="Corbel" panose="020B0503020204020204" pitchFamily="34" charset="0"/>
              </a:rPr>
              <a:t>Resultados de 2019</a:t>
            </a:r>
          </a:p>
        </p:txBody>
      </p:sp>
      <p:sp>
        <p:nvSpPr>
          <p:cNvPr id="11" name="Hexágono 10">
            <a:extLst>
              <a:ext uri="{FF2B5EF4-FFF2-40B4-BE49-F238E27FC236}">
                <a16:creationId xmlns:a16="http://schemas.microsoft.com/office/drawing/2014/main" id="{9B8B69A3-F318-2344-DF80-3CF3A2ED3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74278" y="5753530"/>
            <a:ext cx="651613" cy="561736"/>
          </a:xfrm>
          <a:prstGeom prst="hexagon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2" name="Hexágono 11">
            <a:extLst>
              <a:ext uri="{FF2B5EF4-FFF2-40B4-BE49-F238E27FC236}">
                <a16:creationId xmlns:a16="http://schemas.microsoft.com/office/drawing/2014/main" id="{54235B05-DA6B-4599-E19F-758DBE208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55521" y="2751804"/>
            <a:ext cx="785546" cy="677196"/>
          </a:xfrm>
          <a:prstGeom prst="hexagon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3" name="Hexágono 12">
            <a:extLst>
              <a:ext uri="{FF2B5EF4-FFF2-40B4-BE49-F238E27FC236}">
                <a16:creationId xmlns:a16="http://schemas.microsoft.com/office/drawing/2014/main" id="{26B4B118-7E8F-55F5-8586-E6CDCBDC8C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21783" y="671564"/>
            <a:ext cx="392774" cy="338599"/>
          </a:xfrm>
          <a:prstGeom prst="hexagon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  <p:sp>
        <p:nvSpPr>
          <p:cNvPr id="14" name="Hexágono 13">
            <a:extLst>
              <a:ext uri="{FF2B5EF4-FFF2-40B4-BE49-F238E27FC236}">
                <a16:creationId xmlns:a16="http://schemas.microsoft.com/office/drawing/2014/main" id="{617617F0-B4C3-C4C3-24E9-6635EF3307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035398" y="3344350"/>
            <a:ext cx="196388" cy="169300"/>
          </a:xfrm>
          <a:prstGeom prst="hexagon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1"/>
          </a:p>
        </p:txBody>
      </p:sp>
    </p:spTree>
    <p:extLst>
      <p:ext uri="{BB962C8B-B14F-4D97-AF65-F5344CB8AC3E}">
        <p14:creationId xmlns:p14="http://schemas.microsoft.com/office/powerpoint/2010/main" val="2791492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631A4CE-00DC-1C15-6105-DBD62F74C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5</a:t>
            </a:fld>
            <a:endParaRPr lang="pt-BR"/>
          </a:p>
        </p:txBody>
      </p:sp>
      <p:sp>
        <p:nvSpPr>
          <p:cNvPr id="7" name="Título 8">
            <a:extLst>
              <a:ext uri="{FF2B5EF4-FFF2-40B4-BE49-F238E27FC236}">
                <a16:creationId xmlns:a16="http://schemas.microsoft.com/office/drawing/2014/main" id="{33D7F87C-9775-F015-3730-5BF287C20F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663110"/>
            <a:ext cx="4935537" cy="830997"/>
          </a:xfrm>
        </p:spPr>
        <p:txBody>
          <a:bodyPr rtlCol="0">
            <a:normAutofit/>
          </a:bodyPr>
          <a:lstStyle/>
          <a:p>
            <a:pPr rtl="0"/>
            <a:r>
              <a:rPr lang="pt-BR" sz="4000" b="1" spc="300" noProof="1">
                <a:latin typeface="+mn-lt"/>
              </a:rPr>
              <a:t>Vendas em 2019</a:t>
            </a:r>
          </a:p>
        </p:txBody>
      </p:sp>
      <p:sp>
        <p:nvSpPr>
          <p:cNvPr id="8" name="Espaço Reservado para Texto 6">
            <a:extLst>
              <a:ext uri="{FF2B5EF4-FFF2-40B4-BE49-F238E27FC236}">
                <a16:creationId xmlns:a16="http://schemas.microsoft.com/office/drawing/2014/main" id="{2E2EDA18-D9FD-084D-BCEB-D818FFF1B221}"/>
              </a:ext>
            </a:extLst>
          </p:cNvPr>
          <p:cNvSpPr txBox="1">
            <a:spLocks/>
          </p:cNvSpPr>
          <p:nvPr/>
        </p:nvSpPr>
        <p:spPr>
          <a:xfrm>
            <a:off x="1" y="1803130"/>
            <a:ext cx="4935538" cy="3560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noProof="1">
                <a:solidFill>
                  <a:schemeClr val="tx1"/>
                </a:solidFill>
              </a:rPr>
              <a:t>Total de 34,5 milhões em vendas;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noProof="1">
                <a:solidFill>
                  <a:schemeClr val="tx1"/>
                </a:solidFill>
              </a:rPr>
              <a:t>Total de 178,5 mil vendas realizadas;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noProof="1">
                <a:solidFill>
                  <a:schemeClr val="tx1"/>
                </a:solidFill>
              </a:rPr>
              <a:t>Pico de vendas no final do ano (Natal).</a:t>
            </a:r>
          </a:p>
        </p:txBody>
      </p:sp>
      <p:pic>
        <p:nvPicPr>
          <p:cNvPr id="2" name="Picture" title="This slide contains the following visuals: Vendas por mês. Please refer to the notes on this slide for details">
            <a:hlinkClick r:id="rId2"/>
            <a:extLst>
              <a:ext uri="{FF2B5EF4-FFF2-40B4-BE49-F238E27FC236}">
                <a16:creationId xmlns:a16="http://schemas.microsoft.com/office/drawing/2014/main" id="{CDC43E56-892D-D638-FABF-A2FA4D5FC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536" y="1359010"/>
            <a:ext cx="7256465" cy="41399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50644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5506914-A1F8-DC79-7E0E-988662679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6</a:t>
            </a:fld>
            <a:endParaRPr lang="pt-BR"/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62F61E6D-78E2-D792-C4B3-B0A8B5B4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663110"/>
            <a:ext cx="4935537" cy="830997"/>
          </a:xfrm>
        </p:spPr>
        <p:txBody>
          <a:bodyPr rtlCol="0">
            <a:normAutofit/>
          </a:bodyPr>
          <a:lstStyle/>
          <a:p>
            <a:pPr rtl="0"/>
            <a:r>
              <a:rPr lang="pt-BR" sz="4000" b="1" spc="300" noProof="1">
                <a:latin typeface="+mn-lt"/>
              </a:rPr>
              <a:t>Produtos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D412E91-9991-3B47-6374-496437A5F627}"/>
              </a:ext>
            </a:extLst>
          </p:cNvPr>
          <p:cNvSpPr txBox="1">
            <a:spLocks/>
          </p:cNvSpPr>
          <p:nvPr/>
        </p:nvSpPr>
        <p:spPr>
          <a:xfrm>
            <a:off x="1" y="1803130"/>
            <a:ext cx="4935538" cy="3560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noProof="1">
                <a:solidFill>
                  <a:schemeClr val="tx1"/>
                </a:solidFill>
              </a:rPr>
              <a:t>7 produtos representam 74,38% das vendas, divididos em:</a:t>
            </a:r>
          </a:p>
          <a:p>
            <a:pPr marL="628650" lvl="1" indent="-1714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noProof="1"/>
              <a:t>Pilhas (28,05%);</a:t>
            </a:r>
          </a:p>
          <a:p>
            <a:pPr marL="628650" lvl="1" indent="-1714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noProof="1">
                <a:solidFill>
                  <a:schemeClr val="tx1"/>
                </a:solidFill>
              </a:rPr>
              <a:t>Produtos para Smartphones (46,33%).</a:t>
            </a:r>
          </a:p>
        </p:txBody>
      </p:sp>
      <p:pic>
        <p:nvPicPr>
          <p:cNvPr id="2" name="Picture" title="This slide contains the following visuals: Percentual de Vendas por Produto. Please refer to the notes on this slide for details">
            <a:hlinkClick r:id="rId2"/>
            <a:extLst>
              <a:ext uri="{FF2B5EF4-FFF2-40B4-BE49-F238E27FC236}">
                <a16:creationId xmlns:a16="http://schemas.microsoft.com/office/drawing/2014/main" id="{8DC55D4B-28E8-2F6B-EFE3-9BD982215C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535" y="1359010"/>
            <a:ext cx="7256465" cy="41399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857891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5506914-A1F8-DC79-7E0E-988662679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7</a:t>
            </a:fld>
            <a:endParaRPr lang="pt-BR"/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62F61E6D-78E2-D792-C4B3-B0A8B5B4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663110"/>
            <a:ext cx="4935537" cy="830997"/>
          </a:xfrm>
        </p:spPr>
        <p:txBody>
          <a:bodyPr rtlCol="0">
            <a:normAutofit/>
          </a:bodyPr>
          <a:lstStyle/>
          <a:p>
            <a:pPr rtl="0"/>
            <a:r>
              <a:rPr lang="pt-BR" sz="4000" b="1" spc="300" noProof="1">
                <a:latin typeface="+mn-lt"/>
              </a:rPr>
              <a:t>Produtos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D412E91-9991-3B47-6374-496437A5F627}"/>
              </a:ext>
            </a:extLst>
          </p:cNvPr>
          <p:cNvSpPr txBox="1">
            <a:spLocks/>
          </p:cNvSpPr>
          <p:nvPr/>
        </p:nvSpPr>
        <p:spPr>
          <a:xfrm>
            <a:off x="1" y="1803130"/>
            <a:ext cx="4935538" cy="3560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noProof="1">
                <a:solidFill>
                  <a:schemeClr val="tx1"/>
                </a:solidFill>
              </a:rPr>
              <a:t>7 produtos representam 79,5% das vendas, divididos em:</a:t>
            </a:r>
          </a:p>
          <a:p>
            <a:pPr marL="628650" lvl="1" indent="-1714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noProof="1"/>
              <a:t>Somente um dos produtos mais vendidos encontra-se entre os de maior receita (Airpods);</a:t>
            </a:r>
          </a:p>
          <a:p>
            <a:pPr marL="628650" lvl="1" indent="-1714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noProof="1">
                <a:solidFill>
                  <a:schemeClr val="tx1"/>
                </a:solidFill>
              </a:rPr>
              <a:t>Diferença e</a:t>
            </a:r>
            <a:r>
              <a:rPr lang="pt-BR" noProof="1"/>
              <a:t>xplicada pela valor de cada produto individual.</a:t>
            </a:r>
            <a:endParaRPr lang="pt-BR" noProof="1">
              <a:solidFill>
                <a:schemeClr val="tx1"/>
              </a:solidFill>
            </a:endParaRPr>
          </a:p>
        </p:txBody>
      </p:sp>
      <p:pic>
        <p:nvPicPr>
          <p:cNvPr id="3" name="Picture" title="This slide contains the following visuals: Percentual de Receita por Produto. Please refer to the notes on this slide for details">
            <a:hlinkClick r:id="rId2"/>
            <a:extLst>
              <a:ext uri="{FF2B5EF4-FFF2-40B4-BE49-F238E27FC236}">
                <a16:creationId xmlns:a16="http://schemas.microsoft.com/office/drawing/2014/main" id="{FB91DF4D-6315-1041-E410-4C994F338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535" y="1359010"/>
            <a:ext cx="7256465" cy="413998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187453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5506914-A1F8-DC79-7E0E-988662679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8</a:t>
            </a:fld>
            <a:endParaRPr lang="pt-BR"/>
          </a:p>
        </p:txBody>
      </p:sp>
      <p:pic>
        <p:nvPicPr>
          <p:cNvPr id="5" name="Picture" title="This slide contains the following visuals: Receita por Cidade. Please refer to the notes on this slide for details">
            <a:hlinkClick r:id="rId2"/>
            <a:extLst>
              <a:ext uri="{FF2B5EF4-FFF2-40B4-BE49-F238E27FC236}">
                <a16:creationId xmlns:a16="http://schemas.microsoft.com/office/drawing/2014/main" id="{BF7EF187-8D90-A91F-3642-4D50EDDD3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535" y="1359010"/>
            <a:ext cx="7256464" cy="4139979"/>
          </a:xfrm>
          <a:prstGeom prst="rect">
            <a:avLst/>
          </a:prstGeom>
          <a:noFill/>
        </p:spPr>
      </p:pic>
      <p:sp>
        <p:nvSpPr>
          <p:cNvPr id="6" name="Título 8">
            <a:extLst>
              <a:ext uri="{FF2B5EF4-FFF2-40B4-BE49-F238E27FC236}">
                <a16:creationId xmlns:a16="http://schemas.microsoft.com/office/drawing/2014/main" id="{62F61E6D-78E2-D792-C4B3-B0A8B5B4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663110"/>
            <a:ext cx="4935537" cy="830997"/>
          </a:xfrm>
        </p:spPr>
        <p:txBody>
          <a:bodyPr rtlCol="0">
            <a:normAutofit/>
          </a:bodyPr>
          <a:lstStyle/>
          <a:p>
            <a:pPr rtl="0"/>
            <a:r>
              <a:rPr lang="pt-BR" sz="4000" b="1" spc="300" noProof="1">
                <a:latin typeface="+mn-lt"/>
              </a:rPr>
              <a:t>Locais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D412E91-9991-3B47-6374-496437A5F627}"/>
              </a:ext>
            </a:extLst>
          </p:cNvPr>
          <p:cNvSpPr txBox="1">
            <a:spLocks/>
          </p:cNvSpPr>
          <p:nvPr/>
        </p:nvSpPr>
        <p:spPr>
          <a:xfrm>
            <a:off x="1" y="1803130"/>
            <a:ext cx="4935538" cy="3560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noProof="1">
                <a:solidFill>
                  <a:schemeClr val="tx1"/>
                </a:solidFill>
              </a:rPr>
              <a:t>Vendas concentradas nas grandes cidades;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noProof="1">
                <a:solidFill>
                  <a:schemeClr val="tx1"/>
                </a:solidFill>
              </a:rPr>
              <a:t>4 cidades (São Francisco, Los Angeles, Nova Iorque e Boston) concentram 63,9% das vendas.</a:t>
            </a:r>
          </a:p>
        </p:txBody>
      </p:sp>
    </p:spTree>
    <p:extLst>
      <p:ext uri="{BB962C8B-B14F-4D97-AF65-F5344CB8AC3E}">
        <p14:creationId xmlns:p14="http://schemas.microsoft.com/office/powerpoint/2010/main" val="2692151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5506914-A1F8-DC79-7E0E-988662679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CA2567-35DB-441D-8EDC-A8CE93ED1C47}" type="slidenum">
              <a:rPr lang="pt-BR" smtClean="0"/>
              <a:t>9</a:t>
            </a:fld>
            <a:endParaRPr lang="pt-BR"/>
          </a:p>
        </p:txBody>
      </p:sp>
      <p:sp>
        <p:nvSpPr>
          <p:cNvPr id="6" name="Título 8">
            <a:extLst>
              <a:ext uri="{FF2B5EF4-FFF2-40B4-BE49-F238E27FC236}">
                <a16:creationId xmlns:a16="http://schemas.microsoft.com/office/drawing/2014/main" id="{62F61E6D-78E2-D792-C4B3-B0A8B5B42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663110"/>
            <a:ext cx="4935537" cy="830997"/>
          </a:xfrm>
        </p:spPr>
        <p:txBody>
          <a:bodyPr rtlCol="0">
            <a:normAutofit/>
          </a:bodyPr>
          <a:lstStyle/>
          <a:p>
            <a:pPr rtl="0"/>
            <a:r>
              <a:rPr lang="pt-BR" sz="4000" b="1" spc="300" noProof="1">
                <a:latin typeface="+mn-lt"/>
              </a:rPr>
              <a:t>Horários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D412E91-9991-3B47-6374-496437A5F627}"/>
              </a:ext>
            </a:extLst>
          </p:cNvPr>
          <p:cNvSpPr txBox="1">
            <a:spLocks/>
          </p:cNvSpPr>
          <p:nvPr/>
        </p:nvSpPr>
        <p:spPr>
          <a:xfrm>
            <a:off x="1" y="1803130"/>
            <a:ext cx="4935538" cy="35607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noProof="1">
                <a:solidFill>
                  <a:schemeClr val="tx1"/>
                </a:solidFill>
              </a:rPr>
              <a:t>Maior volume de vendas na parte da tarde/noite, com 56% das vendas ocorrendo entre 12h e 20h;</a:t>
            </a:r>
          </a:p>
          <a:p>
            <a:pPr marL="171450" indent="-171450" algn="l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pt-BR" sz="2000" noProof="1">
                <a:solidFill>
                  <a:schemeClr val="tx1"/>
                </a:solidFill>
              </a:rPr>
              <a:t>Picos em torno das 12h (Almoço) e 19h (Retorno do trabalho).</a:t>
            </a:r>
          </a:p>
        </p:txBody>
      </p:sp>
      <p:pic>
        <p:nvPicPr>
          <p:cNvPr id="2" name="Picture" title="This slide contains the following visuals: Vendas por Hora do Dia. Please refer to the notes on this slide for details">
            <a:hlinkClick r:id="rId2"/>
            <a:extLst>
              <a:ext uri="{FF2B5EF4-FFF2-40B4-BE49-F238E27FC236}">
                <a16:creationId xmlns:a16="http://schemas.microsoft.com/office/drawing/2014/main" id="{5953B88B-5C02-0FB6-7D3D-111A9ECBA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5536" y="1359010"/>
            <a:ext cx="7256463" cy="413997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79970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356</Words>
  <Application>Microsoft Office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Corbel</vt:lpstr>
      <vt:lpstr>Tema do Office</vt:lpstr>
      <vt:lpstr>Apresentação do PowerPoint</vt:lpstr>
      <vt:lpstr>Sumário</vt:lpstr>
      <vt:lpstr>Introdução</vt:lpstr>
      <vt:lpstr>Apresentação do PowerPoint</vt:lpstr>
      <vt:lpstr>Vendas em 2019</vt:lpstr>
      <vt:lpstr>Produtos</vt:lpstr>
      <vt:lpstr>Produtos</vt:lpstr>
      <vt:lpstr>Locais</vt:lpstr>
      <vt:lpstr>Horários</vt:lpstr>
      <vt:lpstr>Conclusão</vt:lpstr>
      <vt:lpstr>Conclusão</vt:lpstr>
      <vt:lpstr>Apresentação do PowerPoint</vt:lpstr>
      <vt:lpstr>Anexo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 Corrêa</dc:creator>
  <cp:lastModifiedBy>Lucas Corrêa</cp:lastModifiedBy>
  <cp:revision>8</cp:revision>
  <dcterms:created xsi:type="dcterms:W3CDTF">2023-02-24T08:25:37Z</dcterms:created>
  <dcterms:modified xsi:type="dcterms:W3CDTF">2023-02-28T10:56:40Z</dcterms:modified>
</cp:coreProperties>
</file>

<file path=docProps/thumbnail.jpeg>
</file>